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49" r:id="rId1"/>
  </p:sldMasterIdLst>
  <p:notesMasterIdLst>
    <p:notesMasterId r:id="rId33"/>
  </p:notesMasterIdLst>
  <p:handoutMasterIdLst>
    <p:handoutMasterId r:id="rId34"/>
  </p:handoutMasterIdLst>
  <p:sldIdLst>
    <p:sldId id="360" r:id="rId2"/>
    <p:sldId id="308" r:id="rId3"/>
    <p:sldId id="335" r:id="rId4"/>
    <p:sldId id="337" r:id="rId5"/>
    <p:sldId id="338" r:id="rId6"/>
    <p:sldId id="339" r:id="rId7"/>
    <p:sldId id="340" r:id="rId8"/>
    <p:sldId id="341" r:id="rId9"/>
    <p:sldId id="342" r:id="rId10"/>
    <p:sldId id="343" r:id="rId11"/>
    <p:sldId id="344" r:id="rId12"/>
    <p:sldId id="345" r:id="rId13"/>
    <p:sldId id="358" r:id="rId14"/>
    <p:sldId id="346" r:id="rId15"/>
    <p:sldId id="347" r:id="rId16"/>
    <p:sldId id="348" r:id="rId17"/>
    <p:sldId id="349" r:id="rId18"/>
    <p:sldId id="352" r:id="rId19"/>
    <p:sldId id="359" r:id="rId20"/>
    <p:sldId id="356" r:id="rId21"/>
    <p:sldId id="353" r:id="rId22"/>
    <p:sldId id="357" r:id="rId23"/>
    <p:sldId id="354" r:id="rId24"/>
    <p:sldId id="316" r:id="rId25"/>
    <p:sldId id="317" r:id="rId26"/>
    <p:sldId id="318" r:id="rId27"/>
    <p:sldId id="321" r:id="rId28"/>
    <p:sldId id="319" r:id="rId29"/>
    <p:sldId id="320" r:id="rId30"/>
    <p:sldId id="329" r:id="rId31"/>
    <p:sldId id="330" r:id="rId3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6" frameSlides="1"/>
  <p:clrMru>
    <a:srgbClr val="FF221C"/>
    <a:srgbClr val="00C1C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29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handoutMaster" Target="handoutMasters/handout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fld id="{41C9DC0D-EC50-B949-8A0F-DD88E1D1C0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fld id="{648BBD8B-D205-C347-9C73-06324FBC35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5" charset="0"/>
        <a:ea typeface="ＭＳ Ｐゴシック" pitchFamily="-10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5" charset="0"/>
        <a:ea typeface="ＭＳ Ｐゴシック" pitchFamily="-10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5" charset="0"/>
        <a:ea typeface="ＭＳ Ｐゴシック" pitchFamily="-10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5" charset="0"/>
        <a:ea typeface="ＭＳ Ｐゴシック" pitchFamily="-10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9D168B-E856-524E-929C-085270C3DA2B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2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387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8BBD8B-D205-C347-9C73-06324FBC3555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503119-2ECF-B648-8F55-A15CF8E312D1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28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2467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6A3EE-5995-5848-86F3-D98CD4D048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F14CB4-5A39-4E40-9DFD-6F826466CA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533400"/>
            <a:ext cx="19431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3400"/>
            <a:ext cx="56769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4A023-A741-BB40-8800-2FA67077E7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EBD2B9-1DD4-4646-B9A9-8BEECD6A25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66A004-E499-9440-81F2-F998EC5DB5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D3570-BDAB-F94F-9DA2-892EB11AA4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2D0428-A73E-0A47-9B0D-BC99C95155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7FEFC1-E63B-3A44-A71D-DEBC6729D2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C60CE8-34DA-984C-A2A7-15717E13B3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78C33A-AFC5-8C4F-ABDF-65B658EA6C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1D268-CFB4-3043-8470-A81E682C8B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33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fld id="{42E9BDB7-4F52-3A48-8A4E-BA6A7009B9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readingrockets.org/article/51433/" TargetMode="External"/><Relationship Id="rId3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dweek.org/ew/articles/2011/03/23/26curriculum.h30.html?tkn=WRYF8u+C2cweGQ6tFHos80uGFXuqPOEACVau&amp;cmp=clp-edweek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hyperlink" Target="mailto:helloliteracy@gmail.com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 class begins…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Please select one of the versions of Cinderella that captures your interest.  You will use this for tonight’s homework assignment.  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10-02 at 2.52.5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1880"/>
            <a:ext cx="9144000" cy="6434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10-02 at 2.53.3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4211"/>
            <a:ext cx="9144000" cy="6329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10-02 at 2.54.06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0"/>
            <a:ext cx="7467600" cy="52563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5105400"/>
            <a:ext cx="7934684" cy="1569660"/>
          </a:xfrm>
          <a:prstGeom prst="rect">
            <a:avLst/>
          </a:prstGeom>
          <a:solidFill>
            <a:schemeClr val="bg1"/>
          </a:solidFill>
          <a:ln w="28575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Does this mean ignore their personal connections? </a:t>
            </a:r>
          </a:p>
          <a:p>
            <a:r>
              <a:rPr lang="en-US" dirty="0" smtClean="0"/>
              <a:t>Not necessarily - just don’t stop there!  Bring children </a:t>
            </a:r>
            <a:br>
              <a:rPr lang="en-US" dirty="0" smtClean="0"/>
            </a:br>
            <a:r>
              <a:rPr lang="en-US" dirty="0" smtClean="0"/>
              <a:t>back to the text to re-read and look for text-based </a:t>
            </a:r>
          </a:p>
          <a:p>
            <a:r>
              <a:rPr lang="en-US" dirty="0" smtClean="0"/>
              <a:t>e</a:t>
            </a:r>
            <a:r>
              <a:rPr lang="en-US" dirty="0" smtClean="0"/>
              <a:t>vidence that moves them </a:t>
            </a:r>
            <a:r>
              <a:rPr lang="en-US" i="1" dirty="0" smtClean="0"/>
              <a:t>beyond </a:t>
            </a:r>
            <a:r>
              <a:rPr lang="en-US" dirty="0" smtClean="0"/>
              <a:t>their prior knowledge.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943600" y="4648200"/>
            <a:ext cx="18723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(by Lucy Caulkins)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Turn and Talk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514600"/>
            <a:ext cx="7772400" cy="2057400"/>
          </a:xfrm>
        </p:spPr>
        <p:txBody>
          <a:bodyPr/>
          <a:lstStyle/>
          <a:p>
            <a:r>
              <a:rPr lang="en-US" dirty="0" smtClean="0"/>
              <a:t>What might be some instructional techniques for focusing students’ attention on using text-based evidence?  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10-02 at 2.57.51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28600"/>
            <a:ext cx="8534400" cy="63849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10-02 at 2.58.4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64" y="228600"/>
            <a:ext cx="8658036" cy="655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10-02 at 2.59.4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" y="152400"/>
            <a:ext cx="8816340" cy="66454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10-02 at 3.24.3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82596"/>
            <a:ext cx="8839200" cy="65992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10-02 at 3.25.27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76200"/>
            <a:ext cx="8976410" cy="67547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10-02 at 4.05.47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2923"/>
            <a:ext cx="9144000" cy="66321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71600" y="1066800"/>
            <a:ext cx="66515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Focus on key vocabulary and inferring meaning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2438400"/>
            <a:ext cx="8001000" cy="2057400"/>
          </a:xfrm>
        </p:spPr>
        <p:txBody>
          <a:bodyPr/>
          <a:lstStyle/>
          <a:p>
            <a:pPr eaLnBrk="1" hangingPunct="1"/>
            <a:r>
              <a:rPr lang="en-US" b="1" dirty="0" smtClean="0"/>
              <a:t>Aligning Texts and Tasks To The Common Core Standards</a:t>
            </a:r>
            <a:endParaRPr lang="en-US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10-02 at 3.27.07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653" y="152400"/>
            <a:ext cx="8733947" cy="655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10-02 at 3.28.11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76200"/>
            <a:ext cx="8806597" cy="665238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34000" y="6248400"/>
            <a:ext cx="2499177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QUESTIONS? </a:t>
            </a:r>
            <a:endParaRPr lang="en-US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9754" y="533400"/>
            <a:ext cx="71136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Shift from individual to collaborative thinking and book choice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Content Placeholder 2"/>
          <p:cNvSpPr>
            <a:spLocks noGrp="1"/>
          </p:cNvSpPr>
          <p:nvPr>
            <p:ph idx="1"/>
          </p:nvPr>
        </p:nvSpPr>
        <p:spPr>
          <a:xfrm>
            <a:off x="762000" y="2057400"/>
            <a:ext cx="7467600" cy="1752600"/>
          </a:xfrm>
        </p:spPr>
        <p:txBody>
          <a:bodyPr/>
          <a:lstStyle/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400" dirty="0" smtClean="0"/>
              <a:t>Balancing Informationa</a:t>
            </a:r>
            <a:r>
              <a:rPr lang="en-US" sz="2400" dirty="0" smtClean="0"/>
              <a:t>l and Literary Texts (50:50)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400" dirty="0" smtClean="0"/>
              <a:t>Literacy Knowledge in the Disciplines (Gr. 6-12)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400" dirty="0" smtClean="0"/>
              <a:t>Staircase of Complexity (</a:t>
            </a:r>
            <a:r>
              <a:rPr lang="en-US" sz="2400" dirty="0" smtClean="0"/>
              <a:t>Read with Support) 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400" dirty="0" smtClean="0"/>
              <a:t>Rich conversations and tex</a:t>
            </a:r>
            <a:r>
              <a:rPr lang="en-US" sz="2400" dirty="0" smtClean="0"/>
              <a:t>t-based answers 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400" dirty="0" smtClean="0"/>
              <a:t>Writing from Sources (argumentation rather than personal narratives) 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400" dirty="0" smtClean="0"/>
              <a:t>Academi</a:t>
            </a:r>
            <a:r>
              <a:rPr lang="en-US" sz="2400" dirty="0" smtClean="0"/>
              <a:t>c Vocabulary (use and be strategic with words) 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 smtClean="0"/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endParaRPr lang="en-US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sz="24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Key Shifts in Instruction</a:t>
            </a:r>
            <a:endParaRPr lang="en-US" b="1" dirty="0"/>
          </a:p>
        </p:txBody>
      </p:sp>
      <p:pic>
        <p:nvPicPr>
          <p:cNvPr id="5" name="Picture 4" descr="Screen shot 2013-10-02 at 3.45.52 PM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5362376"/>
            <a:ext cx="7296150" cy="1343224"/>
          </a:xfrm>
          <a:prstGeom prst="rect">
            <a:avLst/>
          </a:prstGeom>
          <a:ln w="19050" cmpd="sng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10-02 at 3.38.51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5000"/>
            <a:ext cx="9144000" cy="4765343"/>
          </a:xfrm>
          <a:prstGeom prst="rect">
            <a:avLst/>
          </a:prstGeom>
        </p:spPr>
      </p:pic>
      <p:sp>
        <p:nvSpPr>
          <p:cNvPr id="3" name="Title 3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2400" cy="1143000"/>
          </a:xfrm>
        </p:spPr>
        <p:txBody>
          <a:bodyPr/>
          <a:lstStyle/>
          <a:p>
            <a:r>
              <a:rPr lang="en-US" b="1" dirty="0" smtClean="0"/>
              <a:t>Is It Going to Be Easy?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US" sz="3600" dirty="0" smtClean="0"/>
              <a:t>Traditional vs. Standards-based development of curriculum &amp; testing</a:t>
            </a:r>
            <a:endParaRPr lang="en-US" sz="3600" dirty="0"/>
          </a:p>
        </p:txBody>
      </p:sp>
      <p:pic>
        <p:nvPicPr>
          <p:cNvPr id="4" name="Picture 3" descr="Screen shot 2011-10-02 at 9.50.3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0352"/>
            <a:ext cx="9144000" cy="5263848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 bwMode="auto">
          <a:xfrm>
            <a:off x="4267200" y="1905000"/>
            <a:ext cx="3733800" cy="685800"/>
          </a:xfrm>
          <a:prstGeom prst="ellipse">
            <a:avLst/>
          </a:prstGeom>
          <a:noFill/>
          <a:ln w="38100" cap="flat" cmpd="sng" algn="ctr">
            <a:solidFill>
              <a:srgbClr val="FF191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latin typeface="Arial" pitchFamily="-105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304800" y="1905000"/>
            <a:ext cx="1676400" cy="685800"/>
          </a:xfrm>
          <a:prstGeom prst="ellipse">
            <a:avLst/>
          </a:prstGeom>
          <a:noFill/>
          <a:ln w="38100" cap="flat" cmpd="sng" algn="ctr">
            <a:solidFill>
              <a:srgbClr val="FF191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latin typeface="Arial" pitchFamily="-105" charset="0"/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Content Placeholder 2"/>
          <p:cNvSpPr>
            <a:spLocks noGrp="1"/>
          </p:cNvSpPr>
          <p:nvPr>
            <p:ph idx="1"/>
          </p:nvPr>
        </p:nvSpPr>
        <p:spPr>
          <a:xfrm>
            <a:off x="609600" y="1981200"/>
            <a:ext cx="7696200" cy="1752600"/>
          </a:xfrm>
        </p:spPr>
        <p:txBody>
          <a:bodyPr/>
          <a:lstStyle/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800" dirty="0" smtClean="0"/>
              <a:t>What’s the difference between an educational “</a:t>
            </a:r>
            <a:r>
              <a:rPr lang="en-US" sz="2800" u="sng" dirty="0" smtClean="0"/>
              <a:t>standard</a:t>
            </a:r>
            <a:r>
              <a:rPr lang="en-US" sz="2800" dirty="0" smtClean="0"/>
              <a:t>” and an educational “</a:t>
            </a:r>
            <a:r>
              <a:rPr lang="en-US" sz="2800" u="sng" dirty="0" smtClean="0"/>
              <a:t>objective</a:t>
            </a:r>
            <a:r>
              <a:rPr lang="en-US" sz="2800" dirty="0" smtClean="0"/>
              <a:t>”? 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800" dirty="0" smtClean="0"/>
              <a:t>What’s the difference between local, statewide, and national </a:t>
            </a:r>
            <a:r>
              <a:rPr lang="en-US" sz="2800" u="sng" dirty="0" smtClean="0"/>
              <a:t>standards</a:t>
            </a:r>
            <a:r>
              <a:rPr lang="en-US" sz="2800" dirty="0" smtClean="0"/>
              <a:t> and my </a:t>
            </a:r>
            <a:r>
              <a:rPr lang="en-US" sz="2800" u="sng" dirty="0" smtClean="0"/>
              <a:t>curriculum</a:t>
            </a:r>
            <a:r>
              <a:rPr lang="en-US" sz="2800" dirty="0" smtClean="0"/>
              <a:t>? 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800" dirty="0" smtClean="0"/>
              <a:t>Which set of standards do I need to follow if I teach in Rhode Island?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800" dirty="0" smtClean="0"/>
              <a:t>How do I write</a:t>
            </a:r>
            <a:r>
              <a:rPr lang="en-US" sz="2800" dirty="0" smtClean="0"/>
              <a:t> align </a:t>
            </a:r>
            <a:r>
              <a:rPr lang="en-US" sz="2800" dirty="0" smtClean="0"/>
              <a:t>my </a:t>
            </a:r>
            <a:r>
              <a:rPr lang="en-US" sz="2800" u="sng" dirty="0" smtClean="0"/>
              <a:t>learning objectives </a:t>
            </a:r>
            <a:r>
              <a:rPr lang="en-US" sz="2800" dirty="0" smtClean="0"/>
              <a:t>to address these standards? 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 smtClean="0"/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endParaRPr lang="en-US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sz="24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Common Questions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543800" cy="1600200"/>
          </a:xfrm>
        </p:spPr>
        <p:txBody>
          <a:bodyPr/>
          <a:lstStyle/>
          <a:p>
            <a:pPr eaLnBrk="1" hangingPunct="1"/>
            <a:r>
              <a:rPr lang="en-US" b="1" dirty="0" smtClean="0">
                <a:ea typeface="ＭＳ Ｐゴシック" charset="-128"/>
                <a:cs typeface="ＭＳ Ｐゴシック" charset="-128"/>
              </a:rPr>
              <a:t>Standards vs. Objectives</a:t>
            </a:r>
            <a:endParaRPr lang="en-US" b="1" dirty="0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60419" name="Content Placeholder 2"/>
          <p:cNvSpPr>
            <a:spLocks noGrp="1"/>
          </p:cNvSpPr>
          <p:nvPr>
            <p:ph idx="1"/>
          </p:nvPr>
        </p:nvSpPr>
        <p:spPr>
          <a:xfrm>
            <a:off x="609600" y="2362200"/>
            <a:ext cx="7696200" cy="3886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b="1" dirty="0" smtClean="0">
                <a:ea typeface="ＭＳ Ｐゴシック" charset="-128"/>
                <a:cs typeface="ＭＳ Ｐゴシック" charset="-128"/>
              </a:rPr>
              <a:t>Educational Standard: </a:t>
            </a:r>
            <a:r>
              <a:rPr lang="en-US" sz="2400" dirty="0" smtClean="0">
                <a:ea typeface="ＭＳ Ｐゴシック" charset="-128"/>
                <a:cs typeface="ＭＳ Ｐゴシック" charset="-128"/>
              </a:rPr>
              <a:t>defines the knowledge and skills students should possess at critical points in their educational career (e.g., at each grade level); provides common expectations for all students to measure up to these standards 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>
                <a:ea typeface="ＭＳ Ｐゴシック" charset="-128"/>
                <a:cs typeface="ＭＳ Ｐゴシック" charset="-128"/>
              </a:rPr>
              <a:t>Learning Objective: </a:t>
            </a:r>
            <a:r>
              <a:rPr lang="en-US" sz="2400" dirty="0" smtClean="0">
                <a:ea typeface="ＭＳ Ｐゴシック" charset="-128"/>
                <a:cs typeface="ＭＳ Ｐゴシック" charset="-128"/>
              </a:rPr>
              <a:t>a detailed description that states the expected change in student learning, how the change will be demonstrated, and the expected level of change as a result of a specific course of instruction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Curriculum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7772400" cy="4114800"/>
          </a:xfrm>
        </p:spPr>
        <p:txBody>
          <a:bodyPr/>
          <a:lstStyle/>
          <a:p>
            <a:r>
              <a:rPr lang="en-US" sz="2800" dirty="0" smtClean="0"/>
              <a:t>Scripted day-to-day lesson plans that include your learning objectives; materials for measuring performance of those objectives; links to learning standards; teaching practices; and key learning experiences students will engage in </a:t>
            </a:r>
          </a:p>
          <a:p>
            <a:r>
              <a:rPr lang="en-US" sz="2800" dirty="0" smtClean="0"/>
              <a:t>Recently, the Common Core Standards has </a:t>
            </a:r>
            <a:r>
              <a:rPr lang="en-US" sz="2800" dirty="0" smtClean="0">
                <a:hlinkClick r:id="rId2"/>
              </a:rPr>
              <a:t>raised red flags </a:t>
            </a:r>
            <a:r>
              <a:rPr lang="en-US" sz="2800" dirty="0" smtClean="0"/>
              <a:t>for some who fear the entire curriculum is being mandated when this is not the intent.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33400"/>
            <a:ext cx="84582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ea typeface="ＭＳ Ｐゴシック" charset="-128"/>
                <a:cs typeface="ＭＳ Ｐゴシック" charset="-128"/>
              </a:rPr>
              <a:t>Exploring Tri-State New England (RI) </a:t>
            </a:r>
            <a:r>
              <a:rPr lang="en-US" b="1" dirty="0" err="1" smtClean="0">
                <a:ea typeface="ＭＳ Ｐゴシック" charset="-128"/>
                <a:cs typeface="ＭＳ Ｐゴシック" charset="-128"/>
              </a:rPr>
              <a:t>GLE’s</a:t>
            </a:r>
            <a:r>
              <a:rPr lang="en-US" b="1" dirty="0" smtClean="0">
                <a:ea typeface="ＭＳ Ｐゴシック" charset="-128"/>
                <a:cs typeface="ＭＳ Ｐゴシック" charset="-128"/>
              </a:rPr>
              <a:t> </a:t>
            </a:r>
            <a:r>
              <a:rPr lang="en-US" b="1" dirty="0">
                <a:ea typeface="ＭＳ Ｐゴシック" charset="-128"/>
                <a:cs typeface="ＭＳ Ｐゴシック" charset="-128"/>
              </a:rPr>
              <a:t>and </a:t>
            </a:r>
            <a:r>
              <a:rPr lang="en-US" b="1" dirty="0" err="1">
                <a:ea typeface="ＭＳ Ｐゴシック" charset="-128"/>
                <a:cs typeface="ＭＳ Ｐゴシック" charset="-128"/>
              </a:rPr>
              <a:t>GSE’s</a:t>
            </a:r>
            <a:r>
              <a:rPr lang="en-US" b="1" dirty="0">
                <a:ea typeface="ＭＳ Ｐゴシック" charset="-128"/>
                <a:cs typeface="ＭＳ Ｐゴシック" charset="-128"/>
              </a:rPr>
              <a:t> </a:t>
            </a:r>
            <a:endParaRPr lang="en-US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/>
            </a:pPr>
            <a:r>
              <a:rPr kumimoji="1" lang="en-US" sz="2400" b="1" kern="0" dirty="0">
                <a:latin typeface="+mn-lt"/>
              </a:rPr>
              <a:t>GLE:</a:t>
            </a:r>
            <a:r>
              <a:rPr kumimoji="1" lang="en-US" sz="2400" kern="0" dirty="0">
                <a:latin typeface="+mn-lt"/>
              </a:rPr>
              <a:t> Grade-Level Expectancies (K-8) 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/>
            </a:pPr>
            <a:r>
              <a:rPr kumimoji="1" lang="en-US" sz="2400" b="1" kern="0" dirty="0">
                <a:latin typeface="+mn-lt"/>
              </a:rPr>
              <a:t>GSE:</a:t>
            </a:r>
            <a:r>
              <a:rPr kumimoji="1" lang="en-US" sz="2400" kern="0" dirty="0">
                <a:latin typeface="+mn-lt"/>
              </a:rPr>
              <a:t> Grade-Span Expectancies (Gr. 9-10 &amp; 11-12) 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/>
            </a:pPr>
            <a:r>
              <a:rPr kumimoji="1" lang="en-US" sz="2400" kern="0" dirty="0">
                <a:latin typeface="+mn-lt"/>
              </a:rPr>
              <a:t>Stem and Grade Level Indicators 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/>
            </a:pPr>
            <a:r>
              <a:rPr kumimoji="1" lang="en-US" sz="2400" kern="0" dirty="0">
                <a:latin typeface="+mn-lt"/>
              </a:rPr>
              <a:t>Differences between indicators are underlined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/>
            </a:pPr>
            <a:r>
              <a:rPr kumimoji="1" lang="en-US" sz="2400" kern="0" dirty="0">
                <a:latin typeface="+mn-lt"/>
              </a:rPr>
              <a:t>Bold lines indicate when assessed at state level 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/>
            </a:pPr>
            <a:r>
              <a:rPr kumimoji="1" lang="en-US" sz="2400" b="1" kern="0" dirty="0" smtClean="0">
                <a:latin typeface="+mn-lt"/>
              </a:rPr>
              <a:t>Phonological Awareness </a:t>
            </a:r>
            <a:r>
              <a:rPr kumimoji="1" lang="en-US" sz="2400" kern="0" dirty="0">
                <a:latin typeface="+mn-lt"/>
              </a:rPr>
              <a:t>(R9) and</a:t>
            </a:r>
            <a:r>
              <a:rPr kumimoji="1" lang="en-US" sz="2400" b="1" kern="0" dirty="0">
                <a:latin typeface="+mn-lt"/>
              </a:rPr>
              <a:t> Phonics </a:t>
            </a:r>
            <a:r>
              <a:rPr kumimoji="1" lang="en-US" sz="2400" kern="0" dirty="0">
                <a:latin typeface="+mn-lt"/>
              </a:rPr>
              <a:t>(R1) 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/>
            </a:pPr>
            <a:r>
              <a:rPr kumimoji="1" lang="en-US" sz="2400" b="1" kern="0" dirty="0">
                <a:latin typeface="+mn-lt"/>
              </a:rPr>
              <a:t>Fluency </a:t>
            </a:r>
            <a:r>
              <a:rPr kumimoji="1" lang="en-US" sz="2400" kern="0" dirty="0">
                <a:latin typeface="+mn-lt"/>
              </a:rPr>
              <a:t>(R11) </a:t>
            </a:r>
            <a:r>
              <a:rPr kumimoji="1" lang="en-US" sz="2400" b="1" kern="0" dirty="0">
                <a:latin typeface="+mn-lt"/>
              </a:rPr>
              <a:t>&amp; Vocabulary</a:t>
            </a:r>
            <a:r>
              <a:rPr kumimoji="1" lang="en-US" sz="2400" kern="0" dirty="0">
                <a:latin typeface="+mn-lt"/>
              </a:rPr>
              <a:t> (R2 and R3) 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/>
            </a:pPr>
            <a:r>
              <a:rPr kumimoji="1" lang="en-US" sz="2400" b="1" kern="0" dirty="0">
                <a:latin typeface="+mn-lt"/>
              </a:rPr>
              <a:t>Comprehension Fiction</a:t>
            </a:r>
            <a:r>
              <a:rPr kumimoji="1" lang="en-US" sz="2400" kern="0" dirty="0">
                <a:latin typeface="+mn-lt"/>
              </a:rPr>
              <a:t> (R4, R5, R6) and </a:t>
            </a:r>
            <a:r>
              <a:rPr kumimoji="1" lang="en-US" sz="2400" b="1" kern="0" dirty="0">
                <a:latin typeface="+mn-lt"/>
              </a:rPr>
              <a:t>Comprehension</a:t>
            </a:r>
            <a:r>
              <a:rPr kumimoji="1" lang="en-US" sz="2400" kern="0" dirty="0">
                <a:latin typeface="+mn-lt"/>
              </a:rPr>
              <a:t> </a:t>
            </a:r>
            <a:r>
              <a:rPr kumimoji="1" lang="en-US" sz="2400" b="1" kern="0" dirty="0">
                <a:latin typeface="+mn-lt"/>
              </a:rPr>
              <a:t>Non-fiction</a:t>
            </a:r>
            <a:r>
              <a:rPr kumimoji="1" lang="en-US" sz="2400" kern="0" dirty="0">
                <a:latin typeface="+mn-lt"/>
              </a:rPr>
              <a:t> (R7 &amp; R8): Initial, Analysis, Interpretation, and Response 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/>
            </a:pPr>
            <a:r>
              <a:rPr kumimoji="1" lang="en-US" sz="2400" b="1" kern="0" dirty="0">
                <a:latin typeface="+mn-lt"/>
              </a:rPr>
              <a:t>Reading Strategies</a:t>
            </a:r>
            <a:r>
              <a:rPr kumimoji="1" lang="en-US" sz="2400" kern="0" dirty="0">
                <a:latin typeface="+mn-lt"/>
              </a:rPr>
              <a:t> (R12 &amp; R13) &amp; Appendix D &amp; Appendix F 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/>
            </a:pPr>
            <a:endParaRPr kumimoji="1" lang="en-US" sz="2400" kern="0" dirty="0">
              <a:latin typeface="+mn-lt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/>
            </a:pPr>
            <a:endParaRPr kumimoji="1" lang="en-US" sz="24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924800" cy="1600200"/>
          </a:xfrm>
        </p:spPr>
        <p:txBody>
          <a:bodyPr/>
          <a:lstStyle/>
          <a:p>
            <a:r>
              <a:rPr lang="en-US" sz="4000" b="1" dirty="0" smtClean="0">
                <a:ea typeface="ＭＳ Ｐゴシック" charset="-128"/>
                <a:cs typeface="ＭＳ Ｐゴシック" charset="-128"/>
              </a:rPr>
              <a:t>Common Core State Standards</a:t>
            </a:r>
            <a:br>
              <a:rPr lang="en-US" sz="4000" b="1" dirty="0" smtClean="0">
                <a:ea typeface="ＭＳ Ｐゴシック" charset="-128"/>
                <a:cs typeface="ＭＳ Ｐゴシック" charset="-128"/>
              </a:rPr>
            </a:br>
            <a:r>
              <a:rPr lang="en-US" sz="4000" b="1" dirty="0" smtClean="0">
                <a:ea typeface="ＭＳ Ｐゴシック" charset="-128"/>
                <a:cs typeface="ＭＳ Ｐゴシック" charset="-128"/>
              </a:rPr>
              <a:t>in Language Arts (2013-2014) </a:t>
            </a:r>
          </a:p>
        </p:txBody>
      </p:sp>
      <p:sp>
        <p:nvSpPr>
          <p:cNvPr id="63492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8382000" cy="4114800"/>
          </a:xfrm>
        </p:spPr>
        <p:txBody>
          <a:bodyPr/>
          <a:lstStyle/>
          <a:p>
            <a:r>
              <a:rPr lang="en-US" sz="2400" b="1" dirty="0" smtClean="0">
                <a:ea typeface="ＭＳ Ｐゴシック" charset="-128"/>
                <a:cs typeface="ＭＳ Ｐゴシック" charset="-128"/>
              </a:rPr>
              <a:t>Literature</a:t>
            </a:r>
            <a:r>
              <a:rPr lang="en-US" sz="2400" dirty="0" smtClean="0">
                <a:ea typeface="ＭＳ Ｐゴシック" charset="-128"/>
                <a:cs typeface="ＭＳ Ｐゴシック" charset="-128"/>
              </a:rPr>
              <a:t>; </a:t>
            </a:r>
            <a:r>
              <a:rPr lang="en-US" sz="2400" b="1" dirty="0" smtClean="0">
                <a:ea typeface="ＭＳ Ｐゴシック" charset="-128"/>
                <a:cs typeface="ＭＳ Ｐゴシック" charset="-128"/>
              </a:rPr>
              <a:t>Informational Text; Literacy in History/</a:t>
            </a:r>
            <a:br>
              <a:rPr lang="en-US" sz="2400" b="1" dirty="0" smtClean="0">
                <a:ea typeface="ＭＳ Ｐゴシック" charset="-128"/>
                <a:cs typeface="ＭＳ Ｐゴシック" charset="-128"/>
              </a:rPr>
            </a:br>
            <a:r>
              <a:rPr lang="en-US" sz="2400" b="1" dirty="0" smtClean="0">
                <a:ea typeface="ＭＳ Ｐゴシック" charset="-128"/>
                <a:cs typeface="ＭＳ Ｐゴシック" charset="-128"/>
              </a:rPr>
              <a:t>Soc Studies; Literacy in Science &amp; Technical Subjects</a:t>
            </a:r>
          </a:p>
          <a:p>
            <a:pPr lvl="1"/>
            <a:r>
              <a:rPr lang="en-US" sz="2000" dirty="0" smtClean="0"/>
              <a:t>Key ideas &amp; details; craft &amp; structure; integration of knowledge &amp; ideas; </a:t>
            </a:r>
          </a:p>
          <a:p>
            <a:r>
              <a:rPr lang="en-US" sz="2400" b="1" dirty="0" smtClean="0">
                <a:ea typeface="ＭＳ Ｐゴシック" charset="-128"/>
                <a:cs typeface="ＭＳ Ｐゴシック" charset="-128"/>
              </a:rPr>
              <a:t>Speaking and Listening: </a:t>
            </a:r>
          </a:p>
          <a:p>
            <a:pPr lvl="1"/>
            <a:r>
              <a:rPr lang="en-US" sz="2000" dirty="0" smtClean="0"/>
              <a:t>Comprehension and Collaboration (solve problems in groups)</a:t>
            </a:r>
          </a:p>
          <a:p>
            <a:pPr lvl="1"/>
            <a:r>
              <a:rPr lang="en-US" sz="2000" dirty="0" smtClean="0"/>
              <a:t>Presentation of knowledge and ideas (transfer to new problems)</a:t>
            </a:r>
          </a:p>
          <a:p>
            <a:r>
              <a:rPr lang="en-US" sz="2400" b="1" dirty="0" smtClean="0">
                <a:ea typeface="ＭＳ Ｐゴシック" charset="-128"/>
                <a:cs typeface="ＭＳ Ｐゴシック" charset="-128"/>
              </a:rPr>
              <a:t>Writing:</a:t>
            </a:r>
          </a:p>
          <a:p>
            <a:pPr lvl="1"/>
            <a:r>
              <a:rPr lang="en-US" sz="2000" dirty="0" smtClean="0"/>
              <a:t>Texts and Purposes: Write arguments with sound reasoning &amp; evidence; write informative/explanatory texts</a:t>
            </a:r>
          </a:p>
          <a:p>
            <a:pPr lvl="1"/>
            <a:r>
              <a:rPr lang="en-US" sz="2000" dirty="0" smtClean="0"/>
              <a:t>Produce &amp; Distribute (with both traditional &amp; digital tools)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533400" y="2057400"/>
            <a:ext cx="7772400" cy="4114800"/>
          </a:xfrm>
        </p:spPr>
        <p:txBody>
          <a:bodyPr/>
          <a:lstStyle/>
          <a:p>
            <a:r>
              <a:rPr lang="en-US" sz="2800" dirty="0" smtClean="0"/>
              <a:t>Review</a:t>
            </a:r>
            <a:r>
              <a:rPr lang="en-US" sz="2800" dirty="0" smtClean="0"/>
              <a:t> Common Core </a:t>
            </a:r>
            <a:r>
              <a:rPr lang="en-US" sz="2800" dirty="0" smtClean="0"/>
              <a:t>standards </a:t>
            </a:r>
            <a:r>
              <a:rPr lang="en-US" sz="2800" dirty="0" smtClean="0"/>
              <a:t>documents and key instructional focus/shifts </a:t>
            </a:r>
            <a:r>
              <a:rPr lang="en-US" sz="2800" dirty="0" smtClean="0"/>
              <a:t>for reading and writing in Grades K-</a:t>
            </a:r>
            <a:r>
              <a:rPr lang="en-US" sz="2800" dirty="0" smtClean="0"/>
              <a:t>5</a:t>
            </a:r>
          </a:p>
          <a:p>
            <a:r>
              <a:rPr lang="en-US" sz="2800" dirty="0" smtClean="0"/>
              <a:t>Identify </a:t>
            </a:r>
            <a:r>
              <a:rPr lang="en-US" sz="2800" dirty="0" smtClean="0"/>
              <a:t>the differences between standards, objectives, and curriculum</a:t>
            </a:r>
            <a:endParaRPr lang="en-US" sz="2800" dirty="0" smtClean="0"/>
          </a:p>
          <a:p>
            <a:r>
              <a:rPr lang="en-US" sz="2800" dirty="0" smtClean="0"/>
              <a:t>Link </a:t>
            </a:r>
            <a:r>
              <a:rPr lang="en-US" sz="2800" dirty="0" smtClean="0"/>
              <a:t>measurable learning objectives for reading</a:t>
            </a:r>
            <a:r>
              <a:rPr lang="en-US" sz="2800" dirty="0" smtClean="0"/>
              <a:t> comprehensio</a:t>
            </a:r>
            <a:r>
              <a:rPr lang="en-US" sz="2800" dirty="0" smtClean="0"/>
              <a:t>n in Grades </a:t>
            </a:r>
            <a:r>
              <a:rPr lang="en-US" sz="2800" dirty="0" smtClean="0"/>
              <a:t>K</a:t>
            </a:r>
            <a:r>
              <a:rPr lang="en-US" sz="2800" dirty="0" smtClean="0"/>
              <a:t>-5</a:t>
            </a:r>
            <a:r>
              <a:rPr lang="en-US" sz="2800" dirty="0" smtClean="0"/>
              <a:t> to the Common Core Standards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Mapping Standards to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Try it out…Work with your group to…</a:t>
            </a:r>
          </a:p>
          <a:p>
            <a:pPr lvl="1"/>
            <a:r>
              <a:rPr lang="en-US" dirty="0" smtClean="0"/>
              <a:t>Read each objective.  </a:t>
            </a:r>
          </a:p>
          <a:p>
            <a:pPr lvl="1"/>
            <a:r>
              <a:rPr lang="en-US" dirty="0" smtClean="0"/>
              <a:t>Review</a:t>
            </a:r>
            <a:r>
              <a:rPr lang="en-US" dirty="0" smtClean="0"/>
              <a:t> the CCSS to </a:t>
            </a:r>
            <a:r>
              <a:rPr lang="en-US" dirty="0" smtClean="0"/>
              <a:t>locate at least one standard that each objective meets.</a:t>
            </a:r>
          </a:p>
          <a:p>
            <a:pPr lvl="1"/>
            <a:r>
              <a:rPr lang="en-US" dirty="0" smtClean="0"/>
              <a:t>Write the</a:t>
            </a:r>
            <a:r>
              <a:rPr lang="en-US" dirty="0" smtClean="0"/>
              <a:t> letters and </a:t>
            </a:r>
            <a:r>
              <a:rPr lang="en-US" dirty="0" smtClean="0"/>
              <a:t>standard number </a:t>
            </a:r>
            <a:r>
              <a:rPr lang="en-US" dirty="0" smtClean="0"/>
              <a:t>(RL-2, RI-5, SL-3, W-6) and </a:t>
            </a:r>
            <a:r>
              <a:rPr lang="en-US" dirty="0" smtClean="0"/>
              <a:t>a few notes to help recall the standard</a:t>
            </a:r>
          </a:p>
          <a:p>
            <a:pPr lvl="1"/>
            <a:r>
              <a:rPr lang="en-US" dirty="0" smtClean="0"/>
              <a:t>DON’T look on the back!  </a:t>
            </a:r>
            <a:r>
              <a:rPr lang="en-US" dirty="0" err="1" smtClean="0">
                <a:sym typeface="Wingdings"/>
              </a:rPr>
              <a:t></a:t>
            </a:r>
            <a:r>
              <a:rPr lang="en-US" dirty="0" smtClean="0">
                <a:sym typeface="Wingdings"/>
              </a:rPr>
              <a:t> 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Homework – Narrative Texts (and </a:t>
            </a:r>
            <a:r>
              <a:rPr lang="en-US" b="1" dirty="0" smtClean="0"/>
              <a:t>F</a:t>
            </a:r>
            <a:r>
              <a:rPr lang="en-US" b="1" dirty="0" smtClean="0"/>
              <a:t>airy Tales)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Read Your Cinderella Book </a:t>
            </a:r>
          </a:p>
          <a:p>
            <a:r>
              <a:rPr lang="en-US" sz="2800" dirty="0" smtClean="0"/>
              <a:t>Read </a:t>
            </a:r>
            <a:r>
              <a:rPr lang="en-US" sz="2800" dirty="0" err="1" smtClean="0"/>
              <a:t>Bearse</a:t>
            </a:r>
            <a:r>
              <a:rPr lang="en-US" sz="2800" dirty="0" smtClean="0"/>
              <a:t> (1992) The fairy tale connection in children’s stories</a:t>
            </a:r>
          </a:p>
          <a:p>
            <a:r>
              <a:rPr lang="en-US" sz="2800" dirty="0" smtClean="0"/>
              <a:t>Complete </a:t>
            </a:r>
            <a:r>
              <a:rPr lang="en-US" sz="2800" b="1" dirty="0" smtClean="0"/>
              <a:t>Story Map </a:t>
            </a:r>
            <a:r>
              <a:rPr lang="en-US" sz="2800" dirty="0" smtClean="0"/>
              <a:t>and one column of “Is It a Fairy Tale? Prove It” – bring to class to finish (and then homework next class to finish short reflection) </a:t>
            </a:r>
            <a:endParaRPr lang="en-US" dirty="0" smtClean="0"/>
          </a:p>
          <a:p>
            <a:r>
              <a:rPr lang="en-US" sz="2800" b="1" dirty="0" smtClean="0"/>
              <a:t>Oct. </a:t>
            </a:r>
            <a:r>
              <a:rPr lang="en-US" sz="2800" b="1" dirty="0" smtClean="0"/>
              <a:t>15 </a:t>
            </a:r>
            <a:r>
              <a:rPr lang="en-US" sz="2800" dirty="0" smtClean="0"/>
              <a:t>(</a:t>
            </a:r>
            <a:r>
              <a:rPr lang="en-US" sz="2800" dirty="0" smtClean="0"/>
              <a:t>two weeks</a:t>
            </a:r>
            <a:r>
              <a:rPr lang="en-US" sz="2800" dirty="0" smtClean="0"/>
              <a:t>) </a:t>
            </a:r>
            <a:r>
              <a:rPr lang="en-US" sz="2800" dirty="0" smtClean="0"/>
              <a:t>Strategy Interview</a:t>
            </a:r>
            <a:r>
              <a:rPr lang="en-US" sz="2800" dirty="0" smtClean="0"/>
              <a:t> </a:t>
            </a:r>
            <a:r>
              <a:rPr lang="en-US" sz="2800" dirty="0" smtClean="0"/>
              <a:t>Due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3-10-02 at 2.49.04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043" y="0"/>
            <a:ext cx="8563913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943600" y="6019800"/>
            <a:ext cx="3200400" cy="707886"/>
          </a:xfrm>
          <a:prstGeom prst="rect">
            <a:avLst/>
          </a:prstGeom>
          <a:solidFill>
            <a:srgbClr val="FFEB99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Slides by Jennifer Jones</a:t>
            </a:r>
          </a:p>
          <a:p>
            <a:r>
              <a:rPr lang="en-US" sz="2000" dirty="0" smtClean="0">
                <a:hlinkClick r:id="rId3"/>
              </a:rPr>
              <a:t>helloliteracy@gmail.com</a:t>
            </a:r>
            <a:r>
              <a:rPr lang="en-US" sz="2000" dirty="0" smtClean="0"/>
              <a:t>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10-02 at 2.50.34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38" y="0"/>
            <a:ext cx="9068724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10-02 at 2.50.5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3379"/>
            <a:ext cx="9144000" cy="66512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10-02 at 2.51.2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853"/>
            <a:ext cx="9144000" cy="67402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10-02 at 2.51.4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563"/>
            <a:ext cx="9144000" cy="6644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10-02 at 2.52.3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202"/>
            <a:ext cx="9144000" cy="68075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un Clip">
  <a:themeElements>
    <a:clrScheme name="Fun Clip 1">
      <a:dk1>
        <a:srgbClr val="330000"/>
      </a:dk1>
      <a:lt1>
        <a:srgbClr val="FFFFFF"/>
      </a:lt1>
      <a:dk2>
        <a:srgbClr val="320000"/>
      </a:dk2>
      <a:lt2>
        <a:srgbClr val="808080"/>
      </a:lt2>
      <a:accent1>
        <a:srgbClr val="FFCC00"/>
      </a:accent1>
      <a:accent2>
        <a:srgbClr val="FFDC4C"/>
      </a:accent2>
      <a:accent3>
        <a:srgbClr val="FFFFFF"/>
      </a:accent3>
      <a:accent4>
        <a:srgbClr val="2A0000"/>
      </a:accent4>
      <a:accent5>
        <a:srgbClr val="FFE2AA"/>
      </a:accent5>
      <a:accent6>
        <a:srgbClr val="E7C744"/>
      </a:accent6>
      <a:hlink>
        <a:srgbClr val="009999"/>
      </a:hlink>
      <a:folHlink>
        <a:srgbClr val="CC6018"/>
      </a:folHlink>
    </a:clrScheme>
    <a:fontScheme name="Fun Clip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5" charset="0"/>
            <a:ea typeface="ＭＳ Ｐゴシック" pitchFamily="-105" charset="-128"/>
            <a:cs typeface="ＭＳ Ｐゴシック" pitchFamily="-105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5" charset="0"/>
            <a:ea typeface="ＭＳ Ｐゴシック" pitchFamily="-105" charset="-128"/>
            <a:cs typeface="ＭＳ Ｐゴシック" pitchFamily="-105" charset="-128"/>
          </a:defRPr>
        </a:defPPr>
      </a:lstStyle>
    </a:lnDef>
  </a:objectDefaults>
  <a:extraClrSchemeLst>
    <a:extraClrScheme>
      <a:clrScheme name="Fun Clip 1">
        <a:dk1>
          <a:srgbClr val="330000"/>
        </a:dk1>
        <a:lt1>
          <a:srgbClr val="FFFFFF"/>
        </a:lt1>
        <a:dk2>
          <a:srgbClr val="320000"/>
        </a:dk2>
        <a:lt2>
          <a:srgbClr val="808080"/>
        </a:lt2>
        <a:accent1>
          <a:srgbClr val="FFCC00"/>
        </a:accent1>
        <a:accent2>
          <a:srgbClr val="FFDC4C"/>
        </a:accent2>
        <a:accent3>
          <a:srgbClr val="FFFFFF"/>
        </a:accent3>
        <a:accent4>
          <a:srgbClr val="2A0000"/>
        </a:accent4>
        <a:accent5>
          <a:srgbClr val="FFE2AA"/>
        </a:accent5>
        <a:accent6>
          <a:srgbClr val="E7C744"/>
        </a:accent6>
        <a:hlink>
          <a:srgbClr val="009999"/>
        </a:hlink>
        <a:folHlink>
          <a:srgbClr val="CC601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2004:Templates:Presentations:Designs:Fun Clip</Template>
  <TotalTime>9938</TotalTime>
  <Words>830</Words>
  <Application>Microsoft Macintosh PowerPoint</Application>
  <PresentationFormat>On-screen Show (4:3)</PresentationFormat>
  <Paragraphs>72</Paragraphs>
  <Slides>31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Fun Clip</vt:lpstr>
      <vt:lpstr>As class begins…</vt:lpstr>
      <vt:lpstr>Aligning Texts and Tasks To The Common Core Standards</vt:lpstr>
      <vt:lpstr>Objectives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Turn and Talk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Key Shifts in Instruction</vt:lpstr>
      <vt:lpstr>Is It Going to Be Easy?</vt:lpstr>
      <vt:lpstr>Traditional vs. Standards-based development of curriculum &amp; testing</vt:lpstr>
      <vt:lpstr>Common Questions</vt:lpstr>
      <vt:lpstr>Standards vs. Objectives</vt:lpstr>
      <vt:lpstr>Curriculum</vt:lpstr>
      <vt:lpstr>Exploring Tri-State New England (RI) GLE’s and GSE’s </vt:lpstr>
      <vt:lpstr>Common Core State Standards in Language Arts (2013-2014) </vt:lpstr>
      <vt:lpstr>Mapping Standards to Objectives</vt:lpstr>
      <vt:lpstr>Homework – Narrative Texts (and Fairy Tales) </vt:lpstr>
    </vt:vector>
  </TitlesOfParts>
  <Company>University of Rhode Island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Metacognitive Strategy Instruction to Enhance Reading Comprehension</dc:title>
  <dc:creator>Julie Coiro</dc:creator>
  <cp:lastModifiedBy>Julie Coiro</cp:lastModifiedBy>
  <cp:revision>291</cp:revision>
  <cp:lastPrinted>2009-11-10T04:01:33Z</cp:lastPrinted>
  <dcterms:created xsi:type="dcterms:W3CDTF">2013-10-02T18:36:32Z</dcterms:created>
  <dcterms:modified xsi:type="dcterms:W3CDTF">2013-10-02T20:27:23Z</dcterms:modified>
</cp:coreProperties>
</file>